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are here to present the Paper A video texture based approach for realistic avatars.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1ca0e1b71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1ca0e1b71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CCCCCC"/>
                </a:solidFill>
                <a:highlight>
                  <a:srgbClr val="1F1F1F"/>
                </a:highlight>
                <a:latin typeface="Consolas"/>
                <a:ea typeface="Consolas"/>
                <a:cs typeface="Consolas"/>
                <a:sym typeface="Consolas"/>
              </a:rPr>
              <a:t>With this elements, the cameras get the color, depth and view direction.</a:t>
            </a:r>
            <a:endParaRPr sz="1050">
              <a:solidFill>
                <a:srgbClr val="CCCCCC"/>
              </a:solidFill>
              <a:highlight>
                <a:srgbClr val="1F1F1F"/>
              </a:highlight>
              <a:latin typeface="Consolas"/>
              <a:ea typeface="Consolas"/>
              <a:cs typeface="Consolas"/>
              <a:sym typeface="Consolas"/>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1ca0e1b71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1ca0e1b71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CCCCCC"/>
                </a:solidFill>
                <a:highlight>
                  <a:srgbClr val="1F1F1F"/>
                </a:highlight>
                <a:latin typeface="Consolas"/>
                <a:ea typeface="Consolas"/>
                <a:cs typeface="Consolas"/>
                <a:sym typeface="Consolas"/>
              </a:rPr>
              <a:t>The first step to capture people from the point of view of the immersed user is done with the tracam (kinect). We get the color and depth information and also the location on the room of the co-located user.</a:t>
            </a:r>
            <a:endParaRPr sz="1050">
              <a:solidFill>
                <a:srgbClr val="CCCCCC"/>
              </a:solidFill>
              <a:highlight>
                <a:srgbClr val="1F1F1F"/>
              </a:highlight>
              <a:latin typeface="Consolas"/>
              <a:ea typeface="Consolas"/>
              <a:cs typeface="Consolas"/>
              <a:sym typeface="Consolas"/>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1ca0e1b71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1ca0e1b71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CCCCCC"/>
                </a:solidFill>
                <a:highlight>
                  <a:srgbClr val="1F1F1F"/>
                </a:highlight>
                <a:latin typeface="Consolas"/>
                <a:ea typeface="Consolas"/>
                <a:cs typeface="Consolas"/>
                <a:sym typeface="Consolas"/>
              </a:rPr>
              <a:t>The first step to capture people from the point of view of the immersed user is done with the tracam (kinect). We get the color and depth information and also the location on the room of the co-located user.</a:t>
            </a:r>
            <a:endParaRPr sz="1050">
              <a:solidFill>
                <a:srgbClr val="CCCCCC"/>
              </a:solidFill>
              <a:highlight>
                <a:srgbClr val="1F1F1F"/>
              </a:highlight>
              <a:latin typeface="Consolas"/>
              <a:ea typeface="Consolas"/>
              <a:cs typeface="Consolas"/>
              <a:sym typeface="Consolas"/>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1ca0e1b71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1ca0e1b71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CCCCCC"/>
                </a:solidFill>
                <a:highlight>
                  <a:srgbClr val="1F1F1F"/>
                </a:highlight>
                <a:latin typeface="Consolas"/>
                <a:ea typeface="Consolas"/>
                <a:cs typeface="Consolas"/>
                <a:sym typeface="Consolas"/>
              </a:rPr>
              <a:t>The first step to capture people from the point of view of the immersed user is done with the tracam (kinect). We get the color and depth information and also the location on the room of the co-located user.</a:t>
            </a:r>
            <a:endParaRPr sz="1050">
              <a:solidFill>
                <a:srgbClr val="CCCCCC"/>
              </a:solidFill>
              <a:highlight>
                <a:srgbClr val="1F1F1F"/>
              </a:highlight>
              <a:latin typeface="Consolas"/>
              <a:ea typeface="Consolas"/>
              <a:cs typeface="Consolas"/>
              <a:sym typeface="Consolas"/>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1ca0e1b71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1ca0e1b71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050">
                <a:solidFill>
                  <a:srgbClr val="CCCCCC"/>
                </a:solidFill>
                <a:highlight>
                  <a:srgbClr val="1F1F1F"/>
                </a:highlight>
                <a:latin typeface="Consolas"/>
                <a:ea typeface="Consolas"/>
                <a:cs typeface="Consolas"/>
                <a:sym typeface="Consolas"/>
              </a:rPr>
              <a:t>The first step to capture people from the point of view of the immersed user is done with the tracam (kinect). We get the color and depth information and also the location on the room of the co-located user.</a:t>
            </a:r>
            <a:endParaRPr sz="1050">
              <a:solidFill>
                <a:srgbClr val="CCCCCC"/>
              </a:solidFill>
              <a:highlight>
                <a:srgbClr val="1F1F1F"/>
              </a:highlight>
              <a:latin typeface="Consolas"/>
              <a:ea typeface="Consolas"/>
              <a:cs typeface="Consolas"/>
              <a:sym typeface="Consolas"/>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1ca0e1b71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1ca0e1b71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050">
                <a:solidFill>
                  <a:srgbClr val="CCCCCC"/>
                </a:solidFill>
                <a:highlight>
                  <a:srgbClr val="1F1F1F"/>
                </a:highlight>
                <a:latin typeface="Consolas"/>
                <a:ea typeface="Consolas"/>
                <a:cs typeface="Consolas"/>
                <a:sym typeface="Consolas"/>
              </a:rPr>
              <a:t>The first step to capture people from the point of view of the immersed user is done with the tracam (kinect). We get the color and depth information and also the location on the room of the co-located user.</a:t>
            </a:r>
            <a:endParaRPr sz="1050">
              <a:solidFill>
                <a:srgbClr val="CCCCCC"/>
              </a:solidFill>
              <a:highlight>
                <a:srgbClr val="1F1F1F"/>
              </a:highlight>
              <a:latin typeface="Consolas"/>
              <a:ea typeface="Consolas"/>
              <a:cs typeface="Consolas"/>
              <a:sym typeface="Consolas"/>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1ca0e1b71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1ca0e1b71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050">
                <a:solidFill>
                  <a:srgbClr val="CCCCCC"/>
                </a:solidFill>
                <a:highlight>
                  <a:srgbClr val="1F1F1F"/>
                </a:highlight>
                <a:latin typeface="Consolas"/>
                <a:ea typeface="Consolas"/>
                <a:cs typeface="Consolas"/>
                <a:sym typeface="Consolas"/>
              </a:rPr>
              <a:t>The first step to capture people from the point of view of the immersed user is done with the tracam (kinect). We get the color and depth information and also the location on the room of the co-located user.</a:t>
            </a:r>
            <a:endParaRPr sz="1050">
              <a:solidFill>
                <a:srgbClr val="CCCCCC"/>
              </a:solidFill>
              <a:highlight>
                <a:srgbClr val="1F1F1F"/>
              </a:highlight>
              <a:latin typeface="Consolas"/>
              <a:ea typeface="Consolas"/>
              <a:cs typeface="Consolas"/>
              <a:sym typeface="Consolas"/>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1ca0e1b71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1ca0e1b71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050">
                <a:solidFill>
                  <a:srgbClr val="CCCCCC"/>
                </a:solidFill>
                <a:highlight>
                  <a:srgbClr val="1F1F1F"/>
                </a:highlight>
                <a:latin typeface="Consolas"/>
                <a:ea typeface="Consolas"/>
                <a:cs typeface="Consolas"/>
                <a:sym typeface="Consolas"/>
              </a:rPr>
              <a:t>The first step to capture people from the point of view of the immersed user is done with the tracam (kinect). We get the color and depth information and also the location on the room of the co-located user.</a:t>
            </a:r>
            <a:endParaRPr sz="1050">
              <a:solidFill>
                <a:srgbClr val="CCCCCC"/>
              </a:solidFill>
              <a:highlight>
                <a:srgbClr val="1F1F1F"/>
              </a:highlight>
              <a:latin typeface="Consolas"/>
              <a:ea typeface="Consolas"/>
              <a:cs typeface="Consolas"/>
              <a:sym typeface="Consolas"/>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1e043615c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1e043615c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1e043615c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1e043615c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1ca0e1b7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1ca0e1b7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This are the authors of this paper presented in the international conference on computer graphics theory and applications in the 2019.</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1e043615c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1e043615c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1e043615c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1e043615c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1e3cc7c6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1e3cc7c6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1e3cc7c69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1e3cc7c69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1ca0e1b71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1ca0e1b71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CCCCCC"/>
                </a:solidFill>
                <a:highlight>
                  <a:srgbClr val="1F1F1F"/>
                </a:highlight>
                <a:latin typeface="Consolas"/>
                <a:ea typeface="Consolas"/>
                <a:cs typeface="Consolas"/>
                <a:sym typeface="Consolas"/>
              </a:rPr>
              <a:t>In applications that require collaboration is important to provide the multiple integrants of the task with all the body language that can help in real world.</a:t>
            </a:r>
            <a:endParaRPr sz="1050">
              <a:solidFill>
                <a:srgbClr val="CCCCCC"/>
              </a:solidFill>
              <a:highlight>
                <a:srgbClr val="1F1F1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 sz="1050">
                <a:solidFill>
                  <a:srgbClr val="CCCCCC"/>
                </a:solidFill>
                <a:highlight>
                  <a:srgbClr val="1F1F1F"/>
                </a:highlight>
                <a:latin typeface="Consolas"/>
                <a:ea typeface="Consolas"/>
                <a:cs typeface="Consolas"/>
                <a:sym typeface="Consolas"/>
              </a:rPr>
              <a:t>In projects that require real world precission is important to avoid the proteus effect for example, where users adapts themselfs to the avatar.</a:t>
            </a:r>
            <a:endParaRPr sz="1050">
              <a:solidFill>
                <a:srgbClr val="CCCCCC"/>
              </a:solidFill>
              <a:highlight>
                <a:srgbClr val="1F1F1F"/>
              </a:highlight>
              <a:latin typeface="Consolas"/>
              <a:ea typeface="Consolas"/>
              <a:cs typeface="Consolas"/>
              <a:sym typeface="Consolas"/>
            </a:endParaRPr>
          </a:p>
          <a:p>
            <a:pPr indent="0" lvl="0" marL="0" rtl="0" algn="l">
              <a:spcBef>
                <a:spcPts val="0"/>
              </a:spcBef>
              <a:spcAft>
                <a:spcPts val="0"/>
              </a:spcAft>
              <a:buNone/>
            </a:pPr>
            <a:r>
              <a:t/>
            </a:r>
            <a:endParaRPr sz="105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1ca0e1b71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1ca0e1b71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CCCCCC"/>
                </a:solidFill>
                <a:highlight>
                  <a:srgbClr val="1F1F1F"/>
                </a:highlight>
                <a:latin typeface="Consolas"/>
                <a:ea typeface="Consolas"/>
                <a:cs typeface="Consolas"/>
                <a:sym typeface="Consolas"/>
              </a:rPr>
              <a:t>Other problem with this kind of scenarios is the requiriments to create highly realistic avatars. They require scanning people fo example, obtining all bones movement and realistic rendering techniques. this make them costly.</a:t>
            </a:r>
            <a:endParaRPr sz="1050">
              <a:solidFill>
                <a:srgbClr val="CCCCCC"/>
              </a:solidFill>
              <a:highlight>
                <a:srgbClr val="1F1F1F"/>
              </a:highlight>
              <a:latin typeface="Consolas"/>
              <a:ea typeface="Consolas"/>
              <a:cs typeface="Consolas"/>
              <a:sym typeface="Consolas"/>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1ca0e1b71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1ca0e1b71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CCCCCC"/>
                </a:solidFill>
                <a:highlight>
                  <a:srgbClr val="1F1F1F"/>
                </a:highlight>
                <a:latin typeface="Consolas"/>
                <a:ea typeface="Consolas"/>
                <a:cs typeface="Consolas"/>
                <a:sym typeface="Consolas"/>
              </a:rPr>
              <a:t>The choosen approach for solving this challenge is to capture images of the users and project them inside the environment providing "visual realism".</a:t>
            </a:r>
            <a:endParaRPr sz="1050">
              <a:solidFill>
                <a:srgbClr val="CCCCCC"/>
              </a:solidFill>
              <a:highlight>
                <a:srgbClr val="1F1F1F"/>
              </a:highlight>
              <a:latin typeface="Consolas"/>
              <a:ea typeface="Consolas"/>
              <a:cs typeface="Consolas"/>
              <a:sym typeface="Consolas"/>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1ca0e1b71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1ca0e1b71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CCCCCC"/>
                </a:solidFill>
                <a:highlight>
                  <a:srgbClr val="1F1F1F"/>
                </a:highlight>
                <a:latin typeface="Consolas"/>
                <a:ea typeface="Consolas"/>
                <a:cs typeface="Consolas"/>
                <a:sym typeface="Consolas"/>
              </a:rPr>
              <a:t>To archieve it they make use of a novel aproach for extracting the images from the real world with low cost system  and some occlusion techniques to place them in a 2D plane in the scene.</a:t>
            </a:r>
            <a:endParaRPr sz="1050">
              <a:solidFill>
                <a:srgbClr val="CCCCCC"/>
              </a:solidFill>
              <a:highlight>
                <a:srgbClr val="1F1F1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nsolas"/>
              <a:ea typeface="Consolas"/>
              <a:cs typeface="Consolas"/>
              <a:sym typeface="Consolas"/>
            </a:endParaRPr>
          </a:p>
          <a:p>
            <a:pPr indent="0" lvl="0" marL="0" rtl="0" algn="l">
              <a:spcBef>
                <a:spcPts val="0"/>
              </a:spcBef>
              <a:spcAft>
                <a:spcPts val="0"/>
              </a:spcAft>
              <a:buNone/>
            </a:pPr>
            <a:r>
              <a:rPr lang="es"/>
              <a:t>They use a kinect v2, a VR set, a Vive tracker and a helmet rig.</a:t>
            </a:r>
            <a:endParaRPr/>
          </a:p>
          <a:p>
            <a:pPr indent="0" lvl="0" marL="0" rtl="0" algn="l">
              <a:lnSpc>
                <a:spcPct val="135714"/>
              </a:lnSpc>
              <a:spcBef>
                <a:spcPts val="0"/>
              </a:spcBef>
              <a:spcAft>
                <a:spcPts val="0"/>
              </a:spcAft>
              <a:buClr>
                <a:schemeClr val="dk1"/>
              </a:buClr>
              <a:buSzPts val="1100"/>
              <a:buFont typeface="Arial"/>
              <a:buNone/>
            </a:pPr>
            <a:r>
              <a:rPr lang="es" sz="1050">
                <a:solidFill>
                  <a:srgbClr val="CCCCCC"/>
                </a:solidFill>
                <a:highlight>
                  <a:srgbClr val="1F1F1F"/>
                </a:highlight>
                <a:latin typeface="Consolas"/>
                <a:ea typeface="Consolas"/>
                <a:cs typeface="Consolas"/>
                <a:sym typeface="Consolas"/>
              </a:rPr>
              <a:t>With this elements, the cameras get the color, depth and view direction of the user.</a:t>
            </a:r>
            <a:endParaRPr sz="1050">
              <a:solidFill>
                <a:srgbClr val="CCCCCC"/>
              </a:solidFill>
              <a:highlight>
                <a:srgbClr val="1F1F1F"/>
              </a:highlight>
              <a:latin typeface="Consolas"/>
              <a:ea typeface="Consolas"/>
              <a:cs typeface="Consolas"/>
              <a:sym typeface="Consolas"/>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1ca0e1b71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1ca0e1b71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CCCCCC"/>
                </a:solidFill>
                <a:highlight>
                  <a:srgbClr val="1F1F1F"/>
                </a:highlight>
                <a:latin typeface="Consolas"/>
                <a:ea typeface="Consolas"/>
                <a:cs typeface="Consolas"/>
                <a:sym typeface="Consolas"/>
              </a:rPr>
              <a:t>Is important to mention that other works approach this problem too. They're solutions make use of multiple cameras, multiple kineckt devices for depth information, realsitic models for avatars and so one.  (Zhu et al., 2016), uses an aproaach really close to this one but it does not integrate a 2D plane for representing the extracted images in the enviorment.</a:t>
            </a:r>
            <a:endParaRPr sz="1050">
              <a:solidFill>
                <a:srgbClr val="CCCCCC"/>
              </a:solidFill>
              <a:highlight>
                <a:srgbClr val="1F1F1F"/>
              </a:highlight>
              <a:latin typeface="Consolas"/>
              <a:ea typeface="Consolas"/>
              <a:cs typeface="Consolas"/>
              <a:sym typeface="Consolas"/>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1ca0e1b71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1ca0e1b71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1ca0e1b71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1ca0e1b71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CCCCCC"/>
                </a:solidFill>
                <a:highlight>
                  <a:srgbClr val="1F1F1F"/>
                </a:highlight>
                <a:latin typeface="Consolas"/>
                <a:ea typeface="Consolas"/>
                <a:cs typeface="Consolas"/>
                <a:sym typeface="Consolas"/>
              </a:rPr>
              <a:t>This method is implemented in a room with the scale of the virtual enviorment to create a tracked area to place immersed and non-immersed users. Non-immersed users will only carry the traking device since they dont need to observe the virtual </a:t>
            </a:r>
            <a:r>
              <a:rPr lang="es" sz="1050">
                <a:solidFill>
                  <a:srgbClr val="CCCCCC"/>
                </a:solidFill>
                <a:highlight>
                  <a:srgbClr val="1F1F1F"/>
                </a:highlight>
                <a:latin typeface="Consolas"/>
                <a:ea typeface="Consolas"/>
                <a:cs typeface="Consolas"/>
                <a:sym typeface="Consolas"/>
              </a:rPr>
              <a:t>environment</a:t>
            </a:r>
            <a:endParaRPr sz="1050">
              <a:solidFill>
                <a:srgbClr val="CCCCCC"/>
              </a:solidFill>
              <a:highlight>
                <a:srgbClr val="1F1F1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CCCCCC"/>
              </a:solidFill>
              <a:highlight>
                <a:srgbClr val="1F1F1F"/>
              </a:highlight>
              <a:latin typeface="Consolas"/>
              <a:ea typeface="Consolas"/>
              <a:cs typeface="Consolas"/>
              <a:sym typeface="Consolas"/>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gif"/><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3024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a:t>A Video-Texture Based Approach for Realistic Avatars</a:t>
            </a:r>
            <a:br>
              <a:rPr lang="es"/>
            </a:br>
            <a:r>
              <a:rPr lang="es"/>
              <a:t> </a:t>
            </a:r>
            <a:br>
              <a:rPr lang="es"/>
            </a:br>
            <a:r>
              <a:rPr lang="es" sz="2833"/>
              <a:t>of Co-Located Users in Immersive Virtual Environments Using Low-Cost Hardware</a:t>
            </a:r>
            <a:endParaRPr sz="2833"/>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688"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s"/>
              <a:t>LOW-COST VIDEO-TEXTURE: Technical Setup</a:t>
            </a:r>
            <a:endParaRPr/>
          </a:p>
          <a:p>
            <a:pPr indent="0" lvl="0" marL="0" rtl="0" algn="l">
              <a:spcBef>
                <a:spcPts val="0"/>
              </a:spcBef>
              <a:spcAft>
                <a:spcPts val="0"/>
              </a:spcAft>
              <a:buNone/>
            </a:pPr>
            <a:r>
              <a:t/>
            </a:r>
            <a:endParaRPr/>
          </a:p>
        </p:txBody>
      </p:sp>
      <p:sp>
        <p:nvSpPr>
          <p:cNvPr id="116" name="Google Shape;116;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RGB</a:t>
            </a:r>
            <a:endParaRPr/>
          </a:p>
          <a:p>
            <a:pPr indent="-342900" lvl="0" marL="457200" rtl="0" algn="l">
              <a:spcBef>
                <a:spcPts val="0"/>
              </a:spcBef>
              <a:spcAft>
                <a:spcPts val="0"/>
              </a:spcAft>
              <a:buSzPts val="1800"/>
              <a:buChar char="-"/>
            </a:pPr>
            <a:r>
              <a:rPr lang="es"/>
              <a:t>Depth</a:t>
            </a:r>
            <a:endParaRPr/>
          </a:p>
          <a:p>
            <a:pPr indent="-342900" lvl="0" marL="457200" rtl="0" algn="l">
              <a:spcBef>
                <a:spcPts val="0"/>
              </a:spcBef>
              <a:spcAft>
                <a:spcPts val="0"/>
              </a:spcAft>
              <a:buSzPts val="1800"/>
              <a:buChar char="-"/>
            </a:pPr>
            <a:r>
              <a:rPr lang="es"/>
              <a:t>User position</a:t>
            </a:r>
            <a:endParaRPr/>
          </a:p>
          <a:p>
            <a:pPr indent="-342900" lvl="0" marL="457200" rtl="0" algn="l">
              <a:spcBef>
                <a:spcPts val="0"/>
              </a:spcBef>
              <a:spcAft>
                <a:spcPts val="0"/>
              </a:spcAft>
              <a:buSzPts val="1800"/>
              <a:buChar char="-"/>
            </a:pPr>
            <a:r>
              <a:rPr lang="es"/>
              <a:t>User Prespective</a:t>
            </a:r>
            <a:endParaRPr/>
          </a:p>
        </p:txBody>
      </p:sp>
      <p:pic>
        <p:nvPicPr>
          <p:cNvPr id="117" name="Google Shape;117;p22"/>
          <p:cNvPicPr preferRelativeResize="0"/>
          <p:nvPr/>
        </p:nvPicPr>
        <p:blipFill>
          <a:blip r:embed="rId3">
            <a:alphaModFix/>
          </a:blip>
          <a:stretch>
            <a:fillRect/>
          </a:stretch>
        </p:blipFill>
        <p:spPr>
          <a:xfrm>
            <a:off x="3138737" y="1152475"/>
            <a:ext cx="2866525" cy="2094100"/>
          </a:xfrm>
          <a:prstGeom prst="rect">
            <a:avLst/>
          </a:prstGeom>
          <a:noFill/>
          <a:ln>
            <a:noFill/>
          </a:ln>
        </p:spPr>
      </p:pic>
      <p:pic>
        <p:nvPicPr>
          <p:cNvPr id="118" name="Google Shape;118;p22"/>
          <p:cNvPicPr preferRelativeResize="0"/>
          <p:nvPr/>
        </p:nvPicPr>
        <p:blipFill>
          <a:blip r:embed="rId4">
            <a:alphaModFix/>
          </a:blip>
          <a:stretch>
            <a:fillRect/>
          </a:stretch>
        </p:blipFill>
        <p:spPr>
          <a:xfrm>
            <a:off x="6091572" y="1121300"/>
            <a:ext cx="2547111" cy="2156450"/>
          </a:xfrm>
          <a:prstGeom prst="rect">
            <a:avLst/>
          </a:prstGeom>
          <a:noFill/>
          <a:ln>
            <a:noFill/>
          </a:ln>
        </p:spPr>
      </p:pic>
      <p:pic>
        <p:nvPicPr>
          <p:cNvPr id="119" name="Google Shape;119;p22"/>
          <p:cNvPicPr preferRelativeResize="0"/>
          <p:nvPr/>
        </p:nvPicPr>
        <p:blipFill>
          <a:blip r:embed="rId5">
            <a:alphaModFix/>
          </a:blip>
          <a:stretch>
            <a:fillRect/>
          </a:stretch>
        </p:blipFill>
        <p:spPr>
          <a:xfrm>
            <a:off x="4825275" y="3381325"/>
            <a:ext cx="2352175" cy="1651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s"/>
              <a:t>LOW-COST VIDEO-TEXTURE: Capturing People</a:t>
            </a:r>
            <a:endParaRPr/>
          </a:p>
          <a:p>
            <a:pPr indent="0" lvl="0" marL="0" rtl="0" algn="l">
              <a:spcBef>
                <a:spcPts val="0"/>
              </a:spcBef>
              <a:spcAft>
                <a:spcPts val="0"/>
              </a:spcAft>
              <a:buNone/>
            </a:pPr>
            <a:r>
              <a:t/>
            </a:r>
            <a:endParaRPr/>
          </a:p>
        </p:txBody>
      </p:sp>
      <p:sp>
        <p:nvSpPr>
          <p:cNvPr id="125" name="Google Shape;12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BGRA image of size 1920x1080</a:t>
            </a:r>
            <a:endParaRPr/>
          </a:p>
        </p:txBody>
      </p:sp>
      <p:pic>
        <p:nvPicPr>
          <p:cNvPr id="126" name="Google Shape;126;p23"/>
          <p:cNvPicPr preferRelativeResize="0"/>
          <p:nvPr/>
        </p:nvPicPr>
        <p:blipFill>
          <a:blip r:embed="rId3">
            <a:alphaModFix/>
          </a:blip>
          <a:stretch>
            <a:fillRect/>
          </a:stretch>
        </p:blipFill>
        <p:spPr>
          <a:xfrm>
            <a:off x="2406175" y="1815850"/>
            <a:ext cx="4331649" cy="2887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LOW-COST VIDEO-TEXTURE: Capturing People</a:t>
            </a:r>
            <a:endParaRPr/>
          </a:p>
          <a:p>
            <a:pPr indent="0" lvl="0" marL="0" rtl="0" algn="l">
              <a:spcBef>
                <a:spcPts val="0"/>
              </a:spcBef>
              <a:spcAft>
                <a:spcPts val="0"/>
              </a:spcAft>
              <a:buNone/>
            </a:pPr>
            <a:r>
              <a:t/>
            </a:r>
            <a:endParaRPr/>
          </a:p>
        </p:txBody>
      </p:sp>
      <p:sp>
        <p:nvSpPr>
          <p:cNvPr id="132" name="Google Shape;13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Depth image of size 512x424</a:t>
            </a:r>
            <a:endParaRPr/>
          </a:p>
        </p:txBody>
      </p:sp>
      <p:pic>
        <p:nvPicPr>
          <p:cNvPr id="133" name="Google Shape;133;p24"/>
          <p:cNvPicPr preferRelativeResize="0"/>
          <p:nvPr/>
        </p:nvPicPr>
        <p:blipFill>
          <a:blip r:embed="rId3">
            <a:alphaModFix/>
          </a:blip>
          <a:stretch>
            <a:fillRect/>
          </a:stretch>
        </p:blipFill>
        <p:spPr>
          <a:xfrm>
            <a:off x="2406175" y="1815850"/>
            <a:ext cx="4331651" cy="28877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LOW-COST VIDEO-TEXTURE: Capturing People</a:t>
            </a:r>
            <a:endParaRPr/>
          </a:p>
          <a:p>
            <a:pPr indent="0" lvl="0" marL="0" rtl="0" algn="l">
              <a:spcBef>
                <a:spcPts val="0"/>
              </a:spcBef>
              <a:spcAft>
                <a:spcPts val="0"/>
              </a:spcAft>
              <a:buNone/>
            </a:pPr>
            <a:r>
              <a:t/>
            </a:r>
            <a:endParaRPr/>
          </a:p>
        </p:txBody>
      </p:sp>
      <p:sp>
        <p:nvSpPr>
          <p:cNvPr id="139" name="Google Shape;139;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Position of the user</a:t>
            </a:r>
            <a:endParaRPr/>
          </a:p>
        </p:txBody>
      </p:sp>
      <p:pic>
        <p:nvPicPr>
          <p:cNvPr id="140" name="Google Shape;140;p25"/>
          <p:cNvPicPr preferRelativeResize="0"/>
          <p:nvPr/>
        </p:nvPicPr>
        <p:blipFill rotWithShape="1">
          <a:blip r:embed="rId3">
            <a:alphaModFix/>
          </a:blip>
          <a:srcRect b="0" l="0" r="0" t="0"/>
          <a:stretch/>
        </p:blipFill>
        <p:spPr>
          <a:xfrm>
            <a:off x="2406175" y="1815850"/>
            <a:ext cx="4331649" cy="28877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LOW-COST VIDEO-TEXTURE: Capturing People</a:t>
            </a:r>
            <a:endParaRPr/>
          </a:p>
          <a:p>
            <a:pPr indent="0" lvl="0" marL="0" rtl="0" algn="l">
              <a:spcBef>
                <a:spcPts val="0"/>
              </a:spcBef>
              <a:spcAft>
                <a:spcPts val="0"/>
              </a:spcAft>
              <a:buNone/>
            </a:pPr>
            <a:r>
              <a:t/>
            </a:r>
            <a:endParaRPr/>
          </a:p>
        </p:txBody>
      </p:sp>
      <p:sp>
        <p:nvSpPr>
          <p:cNvPr id="146" name="Google Shape;14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Bounding Box as a mask</a:t>
            </a:r>
            <a:endParaRPr/>
          </a:p>
        </p:txBody>
      </p:sp>
      <p:pic>
        <p:nvPicPr>
          <p:cNvPr id="147" name="Google Shape;147;p26"/>
          <p:cNvPicPr preferRelativeResize="0"/>
          <p:nvPr/>
        </p:nvPicPr>
        <p:blipFill rotWithShape="1">
          <a:blip r:embed="rId3">
            <a:alphaModFix/>
          </a:blip>
          <a:srcRect b="0" l="0" r="0" t="0"/>
          <a:stretch/>
        </p:blipFill>
        <p:spPr>
          <a:xfrm>
            <a:off x="2406175" y="1815850"/>
            <a:ext cx="4331649" cy="2887766"/>
          </a:xfrm>
          <a:prstGeom prst="rect">
            <a:avLst/>
          </a:prstGeom>
          <a:noFill/>
          <a:ln>
            <a:noFill/>
          </a:ln>
          <a:effectLst>
            <a:outerShdw blurRad="214313" rotWithShape="0" algn="bl">
              <a:srgbClr val="000000"/>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LOW-COST VIDEO-TEXTURE: Capturing People</a:t>
            </a:r>
            <a:endParaRPr/>
          </a:p>
          <a:p>
            <a:pPr indent="0" lvl="0" marL="0" rtl="0" algn="l">
              <a:spcBef>
                <a:spcPts val="0"/>
              </a:spcBef>
              <a:spcAft>
                <a:spcPts val="0"/>
              </a:spcAft>
              <a:buNone/>
            </a:pPr>
            <a:r>
              <a:t/>
            </a:r>
            <a:endParaRPr/>
          </a:p>
        </p:txBody>
      </p:sp>
      <p:sp>
        <p:nvSpPr>
          <p:cNvPr id="153" name="Google Shape;15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Depth + bounding box position as mask</a:t>
            </a:r>
            <a:endParaRPr/>
          </a:p>
          <a:p>
            <a:pPr indent="0" lvl="0" marL="0" rtl="0" algn="l">
              <a:spcBef>
                <a:spcPts val="1200"/>
              </a:spcBef>
              <a:spcAft>
                <a:spcPts val="0"/>
              </a:spcAft>
              <a:buNone/>
            </a:pPr>
            <a:r>
              <a:rPr lang="es"/>
              <a:t>BX</a:t>
            </a:r>
            <a:r>
              <a:rPr lang="es"/>
              <a:t>min​≤X≤BXmax</a:t>
            </a:r>
            <a:endParaRPr/>
          </a:p>
          <a:p>
            <a:pPr indent="0" lvl="0" marL="0" rtl="0" algn="l">
              <a:spcBef>
                <a:spcPts val="1200"/>
              </a:spcBef>
              <a:spcAft>
                <a:spcPts val="0"/>
              </a:spcAft>
              <a:buNone/>
            </a:pPr>
            <a:r>
              <a:rPr lang="es"/>
              <a:t>BYmin​≤Y≤BYmax</a:t>
            </a:r>
            <a:endParaRPr/>
          </a:p>
          <a:p>
            <a:pPr indent="0" lvl="0" marL="0" rtl="0" algn="l">
              <a:spcBef>
                <a:spcPts val="1200"/>
              </a:spcBef>
              <a:spcAft>
                <a:spcPts val="1200"/>
              </a:spcAft>
              <a:buNone/>
            </a:pPr>
            <a:r>
              <a:rPr lang="es"/>
              <a:t>BZmin​≤Z≤BZmax</a:t>
            </a:r>
            <a:endParaRPr/>
          </a:p>
        </p:txBody>
      </p:sp>
      <p:pic>
        <p:nvPicPr>
          <p:cNvPr id="154" name="Google Shape;154;p27"/>
          <p:cNvPicPr preferRelativeResize="0"/>
          <p:nvPr/>
        </p:nvPicPr>
        <p:blipFill rotWithShape="1">
          <a:blip r:embed="rId3">
            <a:alphaModFix/>
          </a:blip>
          <a:srcRect b="0" l="0" r="0" t="0"/>
          <a:stretch/>
        </p:blipFill>
        <p:spPr>
          <a:xfrm>
            <a:off x="2406175" y="1815850"/>
            <a:ext cx="4331649" cy="2887766"/>
          </a:xfrm>
          <a:prstGeom prst="rect">
            <a:avLst/>
          </a:prstGeom>
          <a:noFill/>
          <a:ln>
            <a:noFill/>
          </a:ln>
          <a:effectLst>
            <a:outerShdw blurRad="214313" rotWithShape="0" algn="bl">
              <a:srgbClr val="000000"/>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LOW-COST VIDEO-TEXTURE: Capturing People</a:t>
            </a:r>
            <a:endParaRPr/>
          </a:p>
          <a:p>
            <a:pPr indent="0" lvl="0" marL="0" rtl="0" algn="l">
              <a:spcBef>
                <a:spcPts val="0"/>
              </a:spcBef>
              <a:spcAft>
                <a:spcPts val="0"/>
              </a:spcAft>
              <a:buNone/>
            </a:pPr>
            <a:r>
              <a:t/>
            </a:r>
            <a:endParaRPr/>
          </a:p>
        </p:txBody>
      </p:sp>
      <p:sp>
        <p:nvSpPr>
          <p:cNvPr id="160" name="Google Shape;160;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Depth + bounding box position as mask</a:t>
            </a:r>
            <a:endParaRPr/>
          </a:p>
          <a:p>
            <a:pPr indent="0" lvl="0" marL="0" rtl="0" algn="l">
              <a:spcBef>
                <a:spcPts val="1200"/>
              </a:spcBef>
              <a:spcAft>
                <a:spcPts val="0"/>
              </a:spcAft>
              <a:buNone/>
            </a:pPr>
            <a:r>
              <a:rPr lang="es"/>
              <a:t>BXmin​≤X≤BXmax</a:t>
            </a:r>
            <a:endParaRPr/>
          </a:p>
          <a:p>
            <a:pPr indent="0" lvl="0" marL="0" rtl="0" algn="l">
              <a:spcBef>
                <a:spcPts val="1200"/>
              </a:spcBef>
              <a:spcAft>
                <a:spcPts val="0"/>
              </a:spcAft>
              <a:buNone/>
            </a:pPr>
            <a:r>
              <a:rPr lang="es"/>
              <a:t>BYmin​≤Y≤BYmax</a:t>
            </a:r>
            <a:endParaRPr/>
          </a:p>
          <a:p>
            <a:pPr indent="0" lvl="0" marL="0" rtl="0" algn="l">
              <a:spcBef>
                <a:spcPts val="1200"/>
              </a:spcBef>
              <a:spcAft>
                <a:spcPts val="1200"/>
              </a:spcAft>
              <a:buNone/>
            </a:pPr>
            <a:r>
              <a:rPr lang="es"/>
              <a:t>BZmin​≤Z≤BZmax</a:t>
            </a:r>
            <a:endParaRPr/>
          </a:p>
        </p:txBody>
      </p:sp>
      <p:pic>
        <p:nvPicPr>
          <p:cNvPr id="161" name="Google Shape;161;p28"/>
          <p:cNvPicPr preferRelativeResize="0"/>
          <p:nvPr/>
        </p:nvPicPr>
        <p:blipFill rotWithShape="1">
          <a:blip r:embed="rId3">
            <a:alphaModFix/>
          </a:blip>
          <a:srcRect b="0" l="0" r="0" t="0"/>
          <a:stretch/>
        </p:blipFill>
        <p:spPr>
          <a:xfrm>
            <a:off x="2406175" y="1815850"/>
            <a:ext cx="4331649" cy="2887766"/>
          </a:xfrm>
          <a:prstGeom prst="rect">
            <a:avLst/>
          </a:prstGeom>
          <a:noFill/>
          <a:ln>
            <a:noFill/>
          </a:ln>
          <a:effectLst>
            <a:outerShdw blurRad="214313" rotWithShape="0" algn="bl">
              <a:srgbClr val="000000"/>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LOW-COST VIDEO-TEXTURE: Capturing People</a:t>
            </a:r>
            <a:endParaRPr/>
          </a:p>
          <a:p>
            <a:pPr indent="0" lvl="0" marL="0" rtl="0" algn="l">
              <a:spcBef>
                <a:spcPts val="0"/>
              </a:spcBef>
              <a:spcAft>
                <a:spcPts val="0"/>
              </a:spcAft>
              <a:buNone/>
            </a:pPr>
            <a:r>
              <a:t/>
            </a:r>
            <a:endParaRPr/>
          </a:p>
        </p:txBody>
      </p:sp>
      <p:sp>
        <p:nvSpPr>
          <p:cNvPr id="167" name="Google Shape;167;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Papers Pseducode:</a:t>
            </a:r>
            <a:endParaRPr/>
          </a:p>
          <a:p>
            <a:pPr indent="0" lvl="0" marL="0" rtl="0" algn="l">
              <a:spcBef>
                <a:spcPts val="1200"/>
              </a:spcBef>
              <a:spcAft>
                <a:spcPts val="1200"/>
              </a:spcAft>
              <a:buNone/>
            </a:pPr>
            <a:r>
              <a:t/>
            </a:r>
            <a:endParaRPr/>
          </a:p>
        </p:txBody>
      </p:sp>
      <p:pic>
        <p:nvPicPr>
          <p:cNvPr id="168" name="Google Shape;168;p29"/>
          <p:cNvPicPr preferRelativeResize="0"/>
          <p:nvPr/>
        </p:nvPicPr>
        <p:blipFill>
          <a:blip r:embed="rId3">
            <a:alphaModFix/>
          </a:blip>
          <a:stretch>
            <a:fillRect/>
          </a:stretch>
        </p:blipFill>
        <p:spPr>
          <a:xfrm>
            <a:off x="2985800" y="948175"/>
            <a:ext cx="3025100" cy="4195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s"/>
              <a:t>LOW-COST VIDEO-TEXTURE: Situating People</a:t>
            </a:r>
            <a:endParaRPr/>
          </a:p>
          <a:p>
            <a:pPr indent="0" lvl="0" marL="0" rtl="0" algn="l">
              <a:spcBef>
                <a:spcPts val="0"/>
              </a:spcBef>
              <a:spcAft>
                <a:spcPts val="0"/>
              </a:spcAft>
              <a:buNone/>
            </a:pPr>
            <a:r>
              <a:t/>
            </a:r>
            <a:endParaRPr/>
          </a:p>
        </p:txBody>
      </p:sp>
      <p:sp>
        <p:nvSpPr>
          <p:cNvPr id="174" name="Google Shape;174;p3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Video texture is drawn on a billboard</a:t>
            </a:r>
            <a:endParaRPr/>
          </a:p>
          <a:p>
            <a:pPr indent="-342900" lvl="0" marL="457200" rtl="0" algn="l">
              <a:spcBef>
                <a:spcPts val="0"/>
              </a:spcBef>
              <a:spcAft>
                <a:spcPts val="0"/>
              </a:spcAft>
              <a:buSzPts val="1800"/>
              <a:buChar char="-"/>
            </a:pPr>
            <a:r>
              <a:rPr lang="es"/>
              <a:t>Distance to camera adjusted according to tracker data</a:t>
            </a:r>
            <a:endParaRPr/>
          </a:p>
          <a:p>
            <a:pPr indent="-342900" lvl="0" marL="457200" rtl="0" algn="l">
              <a:spcBef>
                <a:spcPts val="0"/>
              </a:spcBef>
              <a:spcAft>
                <a:spcPts val="0"/>
              </a:spcAft>
              <a:buSzPts val="1800"/>
              <a:buChar char="-"/>
            </a:pPr>
            <a:r>
              <a:rPr lang="es"/>
              <a:t>Absolute size adjusted to compensate for distance</a:t>
            </a:r>
            <a:endParaRPr/>
          </a:p>
        </p:txBody>
      </p:sp>
      <p:pic>
        <p:nvPicPr>
          <p:cNvPr id="175" name="Google Shape;175;p30"/>
          <p:cNvPicPr preferRelativeResize="0"/>
          <p:nvPr/>
        </p:nvPicPr>
        <p:blipFill>
          <a:blip r:embed="rId3">
            <a:alphaModFix/>
          </a:blip>
          <a:stretch>
            <a:fillRect/>
          </a:stretch>
        </p:blipFill>
        <p:spPr>
          <a:xfrm>
            <a:off x="4572000" y="1361375"/>
            <a:ext cx="4267200" cy="285211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Occlusion handling</a:t>
            </a:r>
            <a:endParaRPr/>
          </a:p>
        </p:txBody>
      </p:sp>
      <p:sp>
        <p:nvSpPr>
          <p:cNvPr id="181" name="Google Shape;18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Mapping 3D data onto a 2D plane causes a loss of a dimension</a:t>
            </a:r>
            <a:endParaRPr/>
          </a:p>
          <a:p>
            <a:pPr indent="-342900" lvl="0" marL="457200" rtl="0" algn="l">
              <a:spcBef>
                <a:spcPts val="0"/>
              </a:spcBef>
              <a:spcAft>
                <a:spcPts val="0"/>
              </a:spcAft>
              <a:buSzPts val="1800"/>
              <a:buChar char="-"/>
            </a:pPr>
            <a:r>
              <a:rPr lang="es"/>
              <a:t>In certain situations the co-located avatar should occlude virtual objects but doesn’t (with outreaching arms)</a:t>
            </a:r>
            <a:endParaRPr/>
          </a:p>
          <a:p>
            <a:pPr indent="-342900" lvl="0" marL="457200" rtl="0" algn="l">
              <a:spcBef>
                <a:spcPts val="0"/>
              </a:spcBef>
              <a:spcAft>
                <a:spcPts val="0"/>
              </a:spcAft>
              <a:buSzPts val="1800"/>
              <a:buChar char="-"/>
            </a:pPr>
            <a:r>
              <a:rPr lang="es"/>
              <a:t>To compensate for this the virtual avatar is offset towards the virtual camera by 70cm, projecting it at roughly the edge of the bounding box</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Authors</a:t>
            </a:r>
            <a:endParaRPr/>
          </a:p>
        </p:txBody>
      </p:sp>
      <p:sp>
        <p:nvSpPr>
          <p:cNvPr id="60" name="Google Shape;60;p14"/>
          <p:cNvSpPr txBox="1"/>
          <p:nvPr>
            <p:ph idx="1" type="body"/>
          </p:nvPr>
        </p:nvSpPr>
        <p:spPr>
          <a:xfrm>
            <a:off x="0" y="1152475"/>
            <a:ext cx="42603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Robin Horst, </a:t>
            </a:r>
            <a:endParaRPr/>
          </a:p>
          <a:p>
            <a:pPr indent="0" lvl="0" marL="0" rtl="0" algn="ctr">
              <a:spcBef>
                <a:spcPts val="1200"/>
              </a:spcBef>
              <a:spcAft>
                <a:spcPts val="0"/>
              </a:spcAft>
              <a:buNone/>
            </a:pPr>
            <a:r>
              <a:rPr lang="es"/>
              <a:t>Sebastian Alberternst, </a:t>
            </a:r>
            <a:endParaRPr/>
          </a:p>
          <a:p>
            <a:pPr indent="0" lvl="0" marL="0" rtl="0" algn="ctr">
              <a:spcBef>
                <a:spcPts val="1200"/>
              </a:spcBef>
              <a:spcAft>
                <a:spcPts val="0"/>
              </a:spcAft>
              <a:buNone/>
            </a:pPr>
            <a:r>
              <a:rPr lang="es"/>
              <a:t>Jan Sutter, </a:t>
            </a:r>
            <a:endParaRPr/>
          </a:p>
          <a:p>
            <a:pPr indent="0" lvl="0" marL="0" rtl="0" algn="ctr">
              <a:spcBef>
                <a:spcPts val="1200"/>
              </a:spcBef>
              <a:spcAft>
                <a:spcPts val="0"/>
              </a:spcAft>
              <a:buNone/>
            </a:pPr>
            <a:r>
              <a:rPr lang="es"/>
              <a:t>Philipp Slusallek, </a:t>
            </a:r>
            <a:endParaRPr/>
          </a:p>
          <a:p>
            <a:pPr indent="0" lvl="0" marL="0" rtl="0" algn="ctr">
              <a:spcBef>
                <a:spcPts val="1200"/>
              </a:spcBef>
              <a:spcAft>
                <a:spcPts val="0"/>
              </a:spcAft>
              <a:buNone/>
            </a:pPr>
            <a:r>
              <a:rPr lang="es"/>
              <a:t>Uwe Kloos,</a:t>
            </a:r>
            <a:endParaRPr/>
          </a:p>
          <a:p>
            <a:pPr indent="0" lvl="0" marL="0" rtl="0" algn="ctr">
              <a:spcBef>
                <a:spcPts val="1200"/>
              </a:spcBef>
              <a:spcAft>
                <a:spcPts val="1200"/>
              </a:spcAft>
              <a:buNone/>
            </a:pPr>
            <a:r>
              <a:rPr lang="es"/>
              <a:t>Ralf Dörner</a:t>
            </a:r>
            <a:endParaRPr/>
          </a:p>
        </p:txBody>
      </p:sp>
      <p:sp>
        <p:nvSpPr>
          <p:cNvPr id="61" name="Google Shape;61;p14"/>
          <p:cNvSpPr txBox="1"/>
          <p:nvPr/>
        </p:nvSpPr>
        <p:spPr>
          <a:xfrm>
            <a:off x="4572000" y="1152475"/>
            <a:ext cx="4185300" cy="119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700">
                <a:solidFill>
                  <a:schemeClr val="dk2"/>
                </a:solidFill>
              </a:rPr>
              <a:t>International Conference on Computer Graphics Theory and Applications </a:t>
            </a:r>
            <a:endParaRPr sz="1700">
              <a:solidFill>
                <a:schemeClr val="dk2"/>
              </a:solidFill>
            </a:endParaRPr>
          </a:p>
          <a:p>
            <a:pPr indent="0" lvl="0" marL="0" rtl="0" algn="ctr">
              <a:spcBef>
                <a:spcPts val="0"/>
              </a:spcBef>
              <a:spcAft>
                <a:spcPts val="0"/>
              </a:spcAft>
              <a:buNone/>
            </a:pPr>
            <a:r>
              <a:t/>
            </a:r>
            <a:endParaRPr sz="1700">
              <a:solidFill>
                <a:schemeClr val="dk2"/>
              </a:solidFill>
            </a:endParaRPr>
          </a:p>
          <a:p>
            <a:pPr indent="0" lvl="0" marL="0" rtl="0" algn="ctr">
              <a:spcBef>
                <a:spcPts val="0"/>
              </a:spcBef>
              <a:spcAft>
                <a:spcPts val="0"/>
              </a:spcAft>
              <a:buNone/>
            </a:pPr>
            <a:r>
              <a:rPr lang="es" sz="1700">
                <a:solidFill>
                  <a:schemeClr val="dk2"/>
                </a:solidFill>
              </a:rPr>
              <a:t>Year: 2019</a:t>
            </a:r>
            <a:endParaRPr sz="1700">
              <a:solidFill>
                <a:schemeClr val="dk2"/>
              </a:solidFill>
            </a:endParaRPr>
          </a:p>
        </p:txBody>
      </p:sp>
      <p:sp>
        <p:nvSpPr>
          <p:cNvPr id="62" name="Google Shape;62;p14"/>
          <p:cNvSpPr txBox="1"/>
          <p:nvPr>
            <p:ph type="title"/>
          </p:nvPr>
        </p:nvSpPr>
        <p:spPr>
          <a:xfrm>
            <a:off x="4572000" y="445025"/>
            <a:ext cx="4260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Conference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Evaluation: User test design</a:t>
            </a:r>
            <a:endParaRPr/>
          </a:p>
        </p:txBody>
      </p:sp>
      <p:sp>
        <p:nvSpPr>
          <p:cNvPr id="187" name="Google Shape;18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15 participants between the ages of 23 and 35</a:t>
            </a:r>
            <a:endParaRPr/>
          </a:p>
          <a:p>
            <a:pPr indent="-342900" lvl="0" marL="457200" rtl="0" algn="l">
              <a:spcBef>
                <a:spcPts val="0"/>
              </a:spcBef>
              <a:spcAft>
                <a:spcPts val="0"/>
              </a:spcAft>
              <a:buSzPts val="1800"/>
              <a:buChar char="-"/>
            </a:pPr>
            <a:r>
              <a:rPr lang="es"/>
              <a:t>10 male, 5 female</a:t>
            </a:r>
            <a:endParaRPr/>
          </a:p>
          <a:p>
            <a:pPr indent="-342900" lvl="0" marL="457200" rtl="0" algn="l">
              <a:spcBef>
                <a:spcPts val="0"/>
              </a:spcBef>
              <a:spcAft>
                <a:spcPts val="0"/>
              </a:spcAft>
              <a:buSzPts val="1800"/>
              <a:buChar char="-"/>
            </a:pPr>
            <a:r>
              <a:rPr lang="es"/>
              <a:t>Recruited from the university environment and engineering staff</a:t>
            </a:r>
            <a:endParaRPr/>
          </a:p>
          <a:p>
            <a:pPr indent="0" lvl="0" marL="0" rtl="0" algn="l">
              <a:spcBef>
                <a:spcPts val="1200"/>
              </a:spcBef>
              <a:spcAft>
                <a:spcPts val="0"/>
              </a:spcAft>
              <a:buNone/>
            </a:pPr>
            <a:r>
              <a:rPr lang="es"/>
              <a:t>Procedure:</a:t>
            </a:r>
            <a:endParaRPr/>
          </a:p>
          <a:p>
            <a:pPr indent="-342900" lvl="0" marL="457200" rtl="0" algn="l">
              <a:spcBef>
                <a:spcPts val="1200"/>
              </a:spcBef>
              <a:spcAft>
                <a:spcPts val="0"/>
              </a:spcAft>
              <a:buSzPts val="1800"/>
              <a:buChar char="-"/>
            </a:pPr>
            <a:r>
              <a:rPr lang="es"/>
              <a:t>Demographic questionnaire</a:t>
            </a:r>
            <a:endParaRPr/>
          </a:p>
          <a:p>
            <a:pPr indent="-342900" lvl="0" marL="457200" rtl="0" algn="l">
              <a:spcBef>
                <a:spcPts val="0"/>
              </a:spcBef>
              <a:spcAft>
                <a:spcPts val="0"/>
              </a:spcAft>
              <a:buSzPts val="1800"/>
              <a:buChar char="-"/>
            </a:pPr>
            <a:r>
              <a:rPr lang="es"/>
              <a:t>Technical setup introduction</a:t>
            </a:r>
            <a:endParaRPr/>
          </a:p>
          <a:p>
            <a:pPr indent="-342900" lvl="0" marL="457200" rtl="0" algn="l">
              <a:spcBef>
                <a:spcPts val="0"/>
              </a:spcBef>
              <a:spcAft>
                <a:spcPts val="0"/>
              </a:spcAft>
              <a:buSzPts val="1800"/>
              <a:buChar char="-"/>
            </a:pPr>
            <a:r>
              <a:rPr lang="es"/>
              <a:t>12 minutes of interaction with experimenter</a:t>
            </a:r>
            <a:endParaRPr/>
          </a:p>
          <a:p>
            <a:pPr indent="-342900" lvl="0" marL="457200" rtl="0" algn="l">
              <a:spcBef>
                <a:spcPts val="0"/>
              </a:spcBef>
              <a:spcAft>
                <a:spcPts val="0"/>
              </a:spcAft>
              <a:buSzPts val="1800"/>
              <a:buChar char="-"/>
            </a:pPr>
            <a:r>
              <a:rPr lang="es"/>
              <a:t>Q</a:t>
            </a:r>
            <a:r>
              <a:rPr lang="es"/>
              <a:t>uestionnaire with open ended questions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Evaluation: Findings</a:t>
            </a:r>
            <a:endParaRPr/>
          </a:p>
        </p:txBody>
      </p:sp>
      <p:sp>
        <p:nvSpPr>
          <p:cNvPr id="193" name="Google Shape;193;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61111"/>
              <a:buFont typeface="Arial"/>
              <a:buNone/>
            </a:pPr>
            <a:r>
              <a:rPr lang="es"/>
              <a:t>- Video texture avatars were useful and adequate</a:t>
            </a:r>
            <a:endParaRPr/>
          </a:p>
          <a:p>
            <a:pPr indent="0" lvl="0" marL="0" rtl="0" algn="l">
              <a:spcBef>
                <a:spcPts val="1200"/>
              </a:spcBef>
              <a:spcAft>
                <a:spcPts val="0"/>
              </a:spcAft>
              <a:buNone/>
            </a:pPr>
            <a:r>
              <a:rPr lang="es"/>
              <a:t>- Non verbal cues could be interpreted well at close distances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
              <a:t>Issues:</a:t>
            </a:r>
            <a:endParaRPr/>
          </a:p>
          <a:p>
            <a:pPr indent="0" lvl="0" marL="0" rtl="0" algn="l">
              <a:spcBef>
                <a:spcPts val="1200"/>
              </a:spcBef>
              <a:spcAft>
                <a:spcPts val="0"/>
              </a:spcAft>
              <a:buNone/>
            </a:pPr>
            <a:r>
              <a:rPr lang="es"/>
              <a:t>- On some angles parts of the avatar were cut off due to bad coverage by kinect</a:t>
            </a:r>
            <a:endParaRPr/>
          </a:p>
          <a:p>
            <a:pPr indent="0" lvl="0" marL="0" rtl="0" algn="l">
              <a:spcBef>
                <a:spcPts val="1200"/>
              </a:spcBef>
              <a:spcAft>
                <a:spcPts val="0"/>
              </a:spcAft>
              <a:buNone/>
            </a:pPr>
            <a:r>
              <a:rPr lang="es"/>
              <a:t>- At larger distances the quality of the avatar diminished and it became harder to interpret</a:t>
            </a:r>
            <a:endParaRPr/>
          </a:p>
          <a:p>
            <a:pPr indent="0" lvl="0" marL="0" rtl="0" algn="l">
              <a:spcBef>
                <a:spcPts val="1200"/>
              </a:spcBef>
              <a:spcAft>
                <a:spcPts val="0"/>
              </a:spcAft>
              <a:buNone/>
            </a:pPr>
            <a:r>
              <a:rPr lang="es"/>
              <a:t>- The camera rig was uncomfortable</a:t>
            </a:r>
            <a:endParaRPr/>
          </a:p>
          <a:p>
            <a:pPr indent="0" lvl="0" marL="0" rtl="0" algn="l">
              <a:spcBef>
                <a:spcPts val="1200"/>
              </a:spcBef>
              <a:spcAft>
                <a:spcPts val="0"/>
              </a:spcAft>
              <a:buNone/>
            </a:pPr>
            <a:r>
              <a:rPr lang="es"/>
              <a:t>- Lighting of the avatar was highly unnatural</a:t>
            </a:r>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Conclusions by Authors</a:t>
            </a:r>
            <a:endParaRPr/>
          </a:p>
        </p:txBody>
      </p:sp>
      <p:sp>
        <p:nvSpPr>
          <p:cNvPr id="199" name="Google Shape;199;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Low cost hardware solution</a:t>
            </a:r>
            <a:endParaRPr/>
          </a:p>
          <a:p>
            <a:pPr indent="-342900" lvl="0" marL="457200" rtl="0" algn="l">
              <a:spcBef>
                <a:spcPts val="0"/>
              </a:spcBef>
              <a:spcAft>
                <a:spcPts val="0"/>
              </a:spcAft>
              <a:buSzPts val="1800"/>
              <a:buChar char="-"/>
            </a:pPr>
            <a:r>
              <a:rPr lang="es"/>
              <a:t>No dependence on pre trained computer vision</a:t>
            </a:r>
            <a:endParaRPr/>
          </a:p>
          <a:p>
            <a:pPr indent="-342900" lvl="0" marL="457200" rtl="0" algn="l">
              <a:spcBef>
                <a:spcPts val="0"/>
              </a:spcBef>
              <a:spcAft>
                <a:spcPts val="0"/>
              </a:spcAft>
              <a:buSzPts val="1800"/>
              <a:buChar char="-"/>
            </a:pPr>
            <a:r>
              <a:rPr lang="es"/>
              <a:t>No prior 3D scanning</a:t>
            </a:r>
            <a:endParaRPr/>
          </a:p>
          <a:p>
            <a:pPr indent="-342900" lvl="0" marL="457200" rtl="0" algn="l">
              <a:spcBef>
                <a:spcPts val="0"/>
              </a:spcBef>
              <a:spcAft>
                <a:spcPts val="0"/>
              </a:spcAft>
              <a:buSzPts val="1800"/>
              <a:buChar char="-"/>
            </a:pPr>
            <a:r>
              <a:rPr lang="es"/>
              <a:t>No texture baking</a:t>
            </a:r>
            <a:endParaRPr/>
          </a:p>
          <a:p>
            <a:pPr indent="-342900" lvl="0" marL="457200" rtl="0" algn="l">
              <a:spcBef>
                <a:spcPts val="0"/>
              </a:spcBef>
              <a:spcAft>
                <a:spcPts val="0"/>
              </a:spcAft>
              <a:buSzPts val="1800"/>
              <a:buChar char="-"/>
            </a:pPr>
            <a:r>
              <a:rPr lang="es"/>
              <a:t>View independent rendering</a:t>
            </a:r>
            <a:endParaRPr/>
          </a:p>
          <a:p>
            <a:pPr indent="-342900" lvl="0" marL="457200" rtl="0" algn="l">
              <a:spcBef>
                <a:spcPts val="0"/>
              </a:spcBef>
              <a:spcAft>
                <a:spcPts val="0"/>
              </a:spcAft>
              <a:buSzPts val="1800"/>
              <a:buChar char="-"/>
            </a:pPr>
            <a:r>
              <a:rPr lang="es"/>
              <a:t>Focus on co-located people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Our Conclusions</a:t>
            </a:r>
            <a:endParaRPr/>
          </a:p>
        </p:txBody>
      </p:sp>
      <p:sp>
        <p:nvSpPr>
          <p:cNvPr id="205" name="Google Shape;205;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Hardware is being integrated into commercial headsets e.g. Quest 3</a:t>
            </a:r>
            <a:endParaRPr/>
          </a:p>
          <a:p>
            <a:pPr indent="-317500" lvl="1" marL="914400" rtl="0" algn="l">
              <a:spcBef>
                <a:spcPts val="0"/>
              </a:spcBef>
              <a:spcAft>
                <a:spcPts val="0"/>
              </a:spcAft>
              <a:buSzPts val="1400"/>
              <a:buChar char="-"/>
            </a:pPr>
            <a:r>
              <a:rPr lang="es"/>
              <a:t>This solves the problem with clunky hat</a:t>
            </a:r>
            <a:endParaRPr/>
          </a:p>
          <a:p>
            <a:pPr indent="-342900" lvl="0" marL="457200" rtl="0" algn="l">
              <a:spcBef>
                <a:spcPts val="0"/>
              </a:spcBef>
              <a:spcAft>
                <a:spcPts val="0"/>
              </a:spcAft>
              <a:buSzPts val="1800"/>
              <a:buChar char="-"/>
            </a:pPr>
            <a:r>
              <a:rPr lang="es"/>
              <a:t>Good use of limited resources for real time avatars</a:t>
            </a:r>
            <a:endParaRPr/>
          </a:p>
          <a:p>
            <a:pPr indent="-342900" lvl="0" marL="457200" rtl="0" algn="l">
              <a:spcBef>
                <a:spcPts val="0"/>
              </a:spcBef>
              <a:spcAft>
                <a:spcPts val="0"/>
              </a:spcAft>
              <a:buSzPts val="1800"/>
              <a:buChar char="-"/>
            </a:pPr>
            <a:r>
              <a:rPr lang="es"/>
              <a:t>More work is required for integrating real life and virtual lighting</a:t>
            </a:r>
            <a:endParaRPr/>
          </a:p>
          <a:p>
            <a:pPr indent="-317500" lvl="1" marL="914400" rtl="0" algn="l">
              <a:spcBef>
                <a:spcPts val="0"/>
              </a:spcBef>
              <a:spcAft>
                <a:spcPts val="0"/>
              </a:spcAft>
              <a:buSzPts val="1400"/>
              <a:buChar char="-"/>
            </a:pPr>
            <a:r>
              <a:rPr lang="es"/>
              <a:t>Could take clues from differential rendering</a:t>
            </a:r>
            <a:endParaRPr/>
          </a:p>
          <a:p>
            <a:pPr indent="-317500" lvl="1" marL="914400" rtl="0" algn="l">
              <a:spcBef>
                <a:spcPts val="0"/>
              </a:spcBef>
              <a:spcAft>
                <a:spcPts val="0"/>
              </a:spcAft>
              <a:buSzPts val="1400"/>
              <a:buChar char="-"/>
            </a:pPr>
            <a:r>
              <a:rPr lang="es"/>
              <a:t>Dynamic lightning conditions on the VR world should affect the avatar</a:t>
            </a:r>
            <a:endParaRPr/>
          </a:p>
          <a:p>
            <a:pPr indent="-317500" lvl="1" marL="914400" rtl="0" algn="l">
              <a:spcBef>
                <a:spcPts val="0"/>
              </a:spcBef>
              <a:spcAft>
                <a:spcPts val="0"/>
              </a:spcAft>
              <a:buSzPts val="1400"/>
              <a:buChar char="-"/>
            </a:pPr>
            <a:r>
              <a:rPr lang="es"/>
              <a:t>Real world lightning conditions have to be taken into account carefully adding complexity to the setup</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Problem:</a:t>
            </a:r>
            <a:endParaRPr/>
          </a:p>
        </p:txBody>
      </p:sp>
      <p:sp>
        <p:nvSpPr>
          <p:cNvPr id="68" name="Google Shape;68;p15"/>
          <p:cNvSpPr txBox="1"/>
          <p:nvPr>
            <p:ph idx="1" type="body"/>
          </p:nvPr>
        </p:nvSpPr>
        <p:spPr>
          <a:xfrm>
            <a:off x="311700" y="1152475"/>
            <a:ext cx="8520600" cy="352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Realism for interaction between users inside a virtual </a:t>
            </a:r>
            <a:r>
              <a:rPr lang="es"/>
              <a:t>environment.</a:t>
            </a:r>
            <a:endParaRPr/>
          </a:p>
          <a:p>
            <a:pPr indent="-342900" lvl="0" marL="457200" rtl="0" algn="l">
              <a:spcBef>
                <a:spcPts val="1200"/>
              </a:spcBef>
              <a:spcAft>
                <a:spcPts val="0"/>
              </a:spcAft>
              <a:buSzPts val="1800"/>
              <a:buChar char="-"/>
            </a:pPr>
            <a:r>
              <a:rPr lang="es"/>
              <a:t>Collaboration</a:t>
            </a:r>
            <a:endParaRPr/>
          </a:p>
          <a:p>
            <a:pPr indent="-342900" lvl="0" marL="457200" rtl="0" algn="l">
              <a:spcBef>
                <a:spcPts val="0"/>
              </a:spcBef>
              <a:spcAft>
                <a:spcPts val="0"/>
              </a:spcAft>
              <a:buSzPts val="1800"/>
              <a:buChar char="-"/>
            </a:pPr>
            <a:r>
              <a:rPr lang="es"/>
              <a:t>Accuracy</a:t>
            </a:r>
            <a:endParaRPr/>
          </a:p>
          <a:p>
            <a:pPr indent="-342900" lvl="0" marL="457200" rtl="0" algn="l">
              <a:spcBef>
                <a:spcPts val="0"/>
              </a:spcBef>
              <a:spcAft>
                <a:spcPts val="0"/>
              </a:spcAft>
              <a:buSzPts val="1800"/>
              <a:buChar char="-"/>
            </a:pPr>
            <a:r>
              <a:rPr lang="es"/>
              <a:t>Body Language</a:t>
            </a:r>
            <a:endParaRPr/>
          </a:p>
          <a:p>
            <a:pPr indent="-342900" lvl="0" marL="457200" rtl="0" algn="l">
              <a:spcBef>
                <a:spcPts val="0"/>
              </a:spcBef>
              <a:spcAft>
                <a:spcPts val="0"/>
              </a:spcAft>
              <a:buSzPts val="1800"/>
              <a:buChar char="-"/>
            </a:pPr>
            <a:r>
              <a:rPr lang="es"/>
              <a:t>Preventing effects such as Proteus Effect</a:t>
            </a:r>
            <a:endParaRPr/>
          </a:p>
        </p:txBody>
      </p:sp>
      <p:pic>
        <p:nvPicPr>
          <p:cNvPr id="69" name="Google Shape;69;p15"/>
          <p:cNvPicPr preferRelativeResize="0"/>
          <p:nvPr/>
        </p:nvPicPr>
        <p:blipFill>
          <a:blip r:embed="rId3">
            <a:alphaModFix/>
          </a:blip>
          <a:stretch>
            <a:fillRect/>
          </a:stretch>
        </p:blipFill>
        <p:spPr>
          <a:xfrm>
            <a:off x="5483175" y="1744175"/>
            <a:ext cx="2594025" cy="3047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Actual Solutions</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Highly realistic avatars.</a:t>
            </a:r>
            <a:endParaRPr/>
          </a:p>
          <a:p>
            <a:pPr indent="-342900" lvl="0" marL="457200" rtl="0" algn="l">
              <a:spcBef>
                <a:spcPts val="0"/>
              </a:spcBef>
              <a:spcAft>
                <a:spcPts val="0"/>
              </a:spcAft>
              <a:buSzPts val="1800"/>
              <a:buChar char="-"/>
            </a:pPr>
            <a:r>
              <a:rPr lang="es"/>
              <a:t>Customization</a:t>
            </a:r>
            <a:endParaRPr/>
          </a:p>
          <a:p>
            <a:pPr indent="-342900" lvl="0" marL="457200" rtl="0" algn="l">
              <a:spcBef>
                <a:spcPts val="0"/>
              </a:spcBef>
              <a:spcAft>
                <a:spcPts val="0"/>
              </a:spcAft>
              <a:buSzPts val="1800"/>
              <a:buChar char="-"/>
            </a:pPr>
            <a:r>
              <a:rPr lang="es"/>
              <a:t>Trackers &amp; IA</a:t>
            </a:r>
            <a:endParaRPr/>
          </a:p>
          <a:p>
            <a:pPr indent="-342900" lvl="0" marL="457200" rtl="0" algn="l">
              <a:spcBef>
                <a:spcPts val="0"/>
              </a:spcBef>
              <a:spcAft>
                <a:spcPts val="0"/>
              </a:spcAft>
              <a:buSzPts val="1800"/>
              <a:buChar char="-"/>
            </a:pPr>
            <a:r>
              <a:rPr lang="es"/>
              <a:t>Perspective information</a:t>
            </a:r>
            <a:endParaRPr/>
          </a:p>
        </p:txBody>
      </p:sp>
      <p:pic>
        <p:nvPicPr>
          <p:cNvPr id="76" name="Google Shape;76;p16"/>
          <p:cNvPicPr preferRelativeResize="0"/>
          <p:nvPr/>
        </p:nvPicPr>
        <p:blipFill>
          <a:blip r:embed="rId3">
            <a:alphaModFix/>
          </a:blip>
          <a:stretch>
            <a:fillRect/>
          </a:stretch>
        </p:blipFill>
        <p:spPr>
          <a:xfrm>
            <a:off x="3911000" y="2680625"/>
            <a:ext cx="3954500" cy="2214525"/>
          </a:xfrm>
          <a:prstGeom prst="rect">
            <a:avLst/>
          </a:prstGeom>
          <a:noFill/>
          <a:ln>
            <a:noFill/>
          </a:ln>
        </p:spPr>
      </p:pic>
      <p:pic>
        <p:nvPicPr>
          <p:cNvPr id="77" name="Google Shape;77;p16"/>
          <p:cNvPicPr preferRelativeResize="0"/>
          <p:nvPr/>
        </p:nvPicPr>
        <p:blipFill>
          <a:blip r:embed="rId4">
            <a:alphaModFix/>
          </a:blip>
          <a:stretch>
            <a:fillRect/>
          </a:stretch>
        </p:blipFill>
        <p:spPr>
          <a:xfrm>
            <a:off x="4535700" y="445013"/>
            <a:ext cx="2705100" cy="2124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Paper’s solution</a:t>
            </a:r>
            <a:endParaRPr/>
          </a:p>
        </p:txBody>
      </p:sp>
      <p:pic>
        <p:nvPicPr>
          <p:cNvPr id="83" name="Google Shape;83;p17"/>
          <p:cNvPicPr preferRelativeResize="0"/>
          <p:nvPr/>
        </p:nvPicPr>
        <p:blipFill>
          <a:blip r:embed="rId3">
            <a:alphaModFix/>
          </a:blip>
          <a:stretch>
            <a:fillRect/>
          </a:stretch>
        </p:blipFill>
        <p:spPr>
          <a:xfrm>
            <a:off x="4394703" y="1681300"/>
            <a:ext cx="4039650" cy="3194150"/>
          </a:xfrm>
          <a:prstGeom prst="rect">
            <a:avLst/>
          </a:prstGeom>
          <a:noFill/>
          <a:ln>
            <a:noFill/>
          </a:ln>
        </p:spPr>
      </p:pic>
      <p:sp>
        <p:nvSpPr>
          <p:cNvPr id="84" name="Google Shape;84;p17"/>
          <p:cNvSpPr txBox="1"/>
          <p:nvPr>
            <p:ph idx="1" type="body"/>
          </p:nvPr>
        </p:nvSpPr>
        <p:spPr>
          <a:xfrm>
            <a:off x="311700" y="1152475"/>
            <a:ext cx="5446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RGB capture from point of view</a:t>
            </a:r>
            <a:endParaRPr/>
          </a:p>
          <a:p>
            <a:pPr indent="0" lvl="0" marL="0" rtl="0" algn="l">
              <a:spcBef>
                <a:spcPts val="1200"/>
              </a:spcBef>
              <a:spcAft>
                <a:spcPts val="1200"/>
              </a:spcAft>
              <a:buNone/>
            </a:pPr>
            <a:r>
              <a:rPr lang="es"/>
              <a:t>Add user in a 2D </a:t>
            </a:r>
            <a:r>
              <a:rPr lang="es"/>
              <a:t>plane</a:t>
            </a:r>
            <a:r>
              <a:rPr lang="es"/>
              <a:t> in the Virtual </a:t>
            </a:r>
            <a:r>
              <a:rPr lang="es"/>
              <a:t>Environment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Paper’s solution</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Low cost setup</a:t>
            </a:r>
            <a:endParaRPr/>
          </a:p>
          <a:p>
            <a:pPr indent="-342900" lvl="0" marL="457200" rtl="0" algn="l">
              <a:spcBef>
                <a:spcPts val="0"/>
              </a:spcBef>
              <a:spcAft>
                <a:spcPts val="0"/>
              </a:spcAft>
              <a:buSzPts val="1800"/>
              <a:buChar char="-"/>
            </a:pPr>
            <a:r>
              <a:rPr lang="es"/>
              <a:t>Occlusion techniques</a:t>
            </a:r>
            <a:endParaRPr/>
          </a:p>
          <a:p>
            <a:pPr indent="-342900" lvl="0" marL="457200" rtl="0" algn="l">
              <a:spcBef>
                <a:spcPts val="0"/>
              </a:spcBef>
              <a:spcAft>
                <a:spcPts val="0"/>
              </a:spcAft>
              <a:buSzPts val="1800"/>
              <a:buChar char="-"/>
            </a:pPr>
            <a:r>
              <a:rPr lang="es"/>
              <a:t>Image segmentation</a:t>
            </a:r>
            <a:endParaRPr/>
          </a:p>
        </p:txBody>
      </p:sp>
      <p:pic>
        <p:nvPicPr>
          <p:cNvPr id="91" name="Google Shape;91;p18"/>
          <p:cNvPicPr preferRelativeResize="0"/>
          <p:nvPr/>
        </p:nvPicPr>
        <p:blipFill>
          <a:blip r:embed="rId3">
            <a:alphaModFix/>
          </a:blip>
          <a:stretch>
            <a:fillRect/>
          </a:stretch>
        </p:blipFill>
        <p:spPr>
          <a:xfrm>
            <a:off x="4842677" y="803103"/>
            <a:ext cx="3336000" cy="3875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Related Works</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Other works explore similar </a:t>
            </a:r>
            <a:r>
              <a:rPr lang="es"/>
              <a:t>approaches</a:t>
            </a:r>
            <a:r>
              <a:rPr lang="es"/>
              <a:t>:</a:t>
            </a:r>
            <a:endParaRPr/>
          </a:p>
          <a:p>
            <a:pPr indent="-342900" lvl="0" marL="457200" rtl="0" algn="l">
              <a:spcBef>
                <a:spcPts val="1200"/>
              </a:spcBef>
              <a:spcAft>
                <a:spcPts val="0"/>
              </a:spcAft>
              <a:buSzPts val="1800"/>
              <a:buChar char="-"/>
            </a:pPr>
            <a:r>
              <a:rPr lang="es"/>
              <a:t>Realistic 3D models</a:t>
            </a:r>
            <a:endParaRPr/>
          </a:p>
          <a:p>
            <a:pPr indent="-342900" lvl="0" marL="457200" rtl="0" algn="l">
              <a:spcBef>
                <a:spcPts val="0"/>
              </a:spcBef>
              <a:spcAft>
                <a:spcPts val="0"/>
              </a:spcAft>
              <a:buSzPts val="1800"/>
              <a:buChar char="-"/>
            </a:pPr>
            <a:r>
              <a:rPr lang="es"/>
              <a:t>Realistic tracking techniques</a:t>
            </a:r>
            <a:endParaRPr/>
          </a:p>
          <a:p>
            <a:pPr indent="-342900" lvl="0" marL="457200" rtl="0" algn="l">
              <a:spcBef>
                <a:spcPts val="0"/>
              </a:spcBef>
              <a:spcAft>
                <a:spcPts val="0"/>
              </a:spcAft>
              <a:buSzPts val="1800"/>
              <a:buChar char="-"/>
            </a:pPr>
            <a:r>
              <a:rPr lang="es"/>
              <a:t>Depth information</a:t>
            </a:r>
            <a:endParaRPr/>
          </a:p>
          <a:p>
            <a:pPr indent="-342900" lvl="0" marL="457200" rtl="0" algn="l">
              <a:spcBef>
                <a:spcPts val="0"/>
              </a:spcBef>
              <a:spcAft>
                <a:spcPts val="0"/>
              </a:spcAft>
              <a:buSzPts val="1800"/>
              <a:buChar char="-"/>
            </a:pPr>
            <a:r>
              <a:rPr lang="es"/>
              <a:t>Chroma Screens</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LOW-COST VIDEO-TEXTURE APPROACH</a:t>
            </a:r>
            <a:endParaRPr/>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s"/>
              <a:t>Technical Setup</a:t>
            </a:r>
            <a:endParaRPr/>
          </a:p>
          <a:p>
            <a:pPr indent="-342900" lvl="0" marL="457200" rtl="0" algn="l">
              <a:spcBef>
                <a:spcPts val="0"/>
              </a:spcBef>
              <a:spcAft>
                <a:spcPts val="0"/>
              </a:spcAft>
              <a:buSzPts val="1800"/>
              <a:buAutoNum type="arabicPeriod"/>
            </a:pPr>
            <a:r>
              <a:rPr lang="es"/>
              <a:t>Capturing People</a:t>
            </a:r>
            <a:endParaRPr/>
          </a:p>
          <a:p>
            <a:pPr indent="-342900" lvl="0" marL="457200" rtl="0" algn="l">
              <a:spcBef>
                <a:spcPts val="0"/>
              </a:spcBef>
              <a:spcAft>
                <a:spcPts val="0"/>
              </a:spcAft>
              <a:buSzPts val="1800"/>
              <a:buAutoNum type="arabicPeriod"/>
            </a:pPr>
            <a:r>
              <a:rPr lang="es"/>
              <a:t>Situating People</a:t>
            </a:r>
            <a:endParaRPr/>
          </a:p>
          <a:p>
            <a:pPr indent="-342900" lvl="0" marL="457200" rtl="0" algn="l">
              <a:spcBef>
                <a:spcPts val="0"/>
              </a:spcBef>
              <a:spcAft>
                <a:spcPts val="0"/>
              </a:spcAft>
              <a:buSzPts val="1800"/>
              <a:buAutoNum type="arabicPeriod"/>
            </a:pPr>
            <a:r>
              <a:rPr lang="es"/>
              <a:t>User Study</a:t>
            </a:r>
            <a:endParaRPr/>
          </a:p>
          <a:p>
            <a:pPr indent="-342900" lvl="0" marL="457200" rtl="0" algn="l">
              <a:spcBef>
                <a:spcPts val="0"/>
              </a:spcBef>
              <a:spcAft>
                <a:spcPts val="0"/>
              </a:spcAft>
              <a:buSzPts val="1800"/>
              <a:buAutoNum type="arabicPeriod"/>
            </a:pPr>
            <a:r>
              <a:rPr lang="es"/>
              <a:t>Evaluation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s"/>
              <a:t>LOW-COST VIDEO-TEXTURE: Technical Setup</a:t>
            </a:r>
            <a:endParaRPr/>
          </a:p>
        </p:txBody>
      </p:sp>
      <p:pic>
        <p:nvPicPr>
          <p:cNvPr id="109" name="Google Shape;109;p21"/>
          <p:cNvPicPr preferRelativeResize="0"/>
          <p:nvPr/>
        </p:nvPicPr>
        <p:blipFill>
          <a:blip r:embed="rId3">
            <a:alphaModFix/>
          </a:blip>
          <a:stretch>
            <a:fillRect/>
          </a:stretch>
        </p:blipFill>
        <p:spPr>
          <a:xfrm>
            <a:off x="3924795" y="1152475"/>
            <a:ext cx="4642854" cy="3671100"/>
          </a:xfrm>
          <a:prstGeom prst="rect">
            <a:avLst/>
          </a:prstGeom>
          <a:noFill/>
          <a:ln>
            <a:noFill/>
          </a:ln>
        </p:spPr>
      </p:pic>
      <p:sp>
        <p:nvSpPr>
          <p:cNvPr id="110" name="Google Shape;11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Room with the size of the VR </a:t>
            </a:r>
            <a:r>
              <a:rPr lang="es"/>
              <a:t>environment</a:t>
            </a:r>
            <a:endParaRPr/>
          </a:p>
          <a:p>
            <a:pPr indent="-342900" lvl="0" marL="457200" rtl="0" algn="l">
              <a:spcBef>
                <a:spcPts val="0"/>
              </a:spcBef>
              <a:spcAft>
                <a:spcPts val="0"/>
              </a:spcAft>
              <a:buSzPts val="1800"/>
              <a:buChar char="-"/>
            </a:pPr>
            <a:r>
              <a:rPr lang="es"/>
              <a:t>tracker for </a:t>
            </a:r>
            <a:r>
              <a:rPr lang="es"/>
              <a:t>immersed</a:t>
            </a:r>
            <a:r>
              <a:rPr lang="es"/>
              <a:t> and co-located users</a:t>
            </a:r>
            <a:endParaRPr/>
          </a:p>
          <a:p>
            <a:pPr indent="-342900" lvl="0" marL="457200" rtl="0" algn="l">
              <a:spcBef>
                <a:spcPts val="0"/>
              </a:spcBef>
              <a:spcAft>
                <a:spcPts val="0"/>
              </a:spcAft>
              <a:buSzPts val="1800"/>
              <a:buChar char="-"/>
            </a:pPr>
            <a:r>
              <a:rPr lang="es"/>
              <a:t>RGB and Depth sensors for </a:t>
            </a:r>
            <a:r>
              <a:rPr lang="es"/>
              <a:t>immersed</a:t>
            </a:r>
            <a:r>
              <a:rPr lang="es"/>
              <a:t> users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